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62" r:id="rId4"/>
    <p:sldId id="263" r:id="rId5"/>
    <p:sldId id="258" r:id="rId6"/>
    <p:sldId id="269" r:id="rId7"/>
    <p:sldId id="267" r:id="rId8"/>
    <p:sldId id="268" r:id="rId9"/>
    <p:sldId id="259" r:id="rId10"/>
    <p:sldId id="266" r:id="rId11"/>
    <p:sldId id="260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85DD-AA77-4FC5-ABB8-70D28DA6E6CC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FE41-C443-49DE-857B-240017F565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070680"/>
            <a:ext cx="8696792" cy="61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49" y="4193"/>
            <a:ext cx="9162249" cy="47661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DF928-2DC4-A187-1D18-2EB866CC18FB}"/>
              </a:ext>
            </a:extLst>
          </p:cNvPr>
          <p:cNvSpPr txBox="1"/>
          <p:nvPr/>
        </p:nvSpPr>
        <p:spPr>
          <a:xfrm>
            <a:off x="1691680" y="4593700"/>
            <a:ext cx="5539528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Biodiversità </a:t>
            </a: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Agraria –Misura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10.1D</a:t>
            </a:r>
          </a:p>
          <a:p>
            <a:pPr algn="ctr"/>
            <a:r>
              <a:rPr lang="it-IT" sz="2600" b="1" dirty="0" smtClean="0">
                <a:latin typeface="Myriad Pro" panose="020B0503030403020204" pitchFamily="34" charset="0"/>
              </a:rPr>
              <a:t> Sergio Urbinati</a:t>
            </a:r>
            <a:endParaRPr lang="it-IT" sz="2600" b="1" dirty="0">
              <a:latin typeface="Myriad Pro" panose="020B0503030403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Arcevia, giovedì 19 maggio 2022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90600" y="1787358"/>
            <a:ext cx="5461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540385" algn="l"/>
              </a:tabLst>
            </a:pPr>
            <a:r>
              <a:rPr lang="it-IT" sz="2000" b="1" dirty="0" smtClean="0">
                <a:solidFill>
                  <a:srgbClr val="2F759E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</a:t>
            </a:r>
            <a:r>
              <a:rPr lang="it-IT" sz="2000" b="1" dirty="0">
                <a:solidFill>
                  <a:srgbClr val="2F759E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presentazione su SIAN</a:t>
            </a:r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90600" y="3864208"/>
            <a:ext cx="60377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540385" algn="l"/>
              </a:tabLst>
            </a:pPr>
            <a:r>
              <a:rPr lang="it-IT" sz="2000" b="1" dirty="0">
                <a:solidFill>
                  <a:srgbClr val="2F759E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Fase 2 – presentazione su SIAR (Sistema Informativo Agricolo Regionale)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30898" y="2310257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 termini per la presentazione delle domande dell’anno 2022 per le misure a superficie e per le misure connesse agli animali, nell’ambito del sostegno allo sviluppo rurale, sono: - 15 giugno 2022 per le Domande iniziali ai sensi dell’art. 13 del Reg. 809/2014; - 30 giugno 2022 per le Domande di modifica ai sensi dell’art. 15 par. 1 del Reg. (UE) 809/2014;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204186" y="4707877"/>
            <a:ext cx="7864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01/08/2022 </a:t>
            </a:r>
            <a:r>
              <a:rPr lang="it-IT" dirty="0"/>
              <a:t>il termine </a:t>
            </a:r>
            <a:r>
              <a:rPr lang="it-IT" dirty="0" smtClean="0"/>
              <a:t>per </a:t>
            </a:r>
            <a:r>
              <a:rPr lang="it-IT" dirty="0"/>
              <a:t>la presentazione, attraverso il Sistema Informativo Agricolo Regionale (SIAR)</a:t>
            </a:r>
          </a:p>
        </p:txBody>
      </p:sp>
    </p:spTree>
    <p:extLst>
      <p:ext uri="{BB962C8B-B14F-4D97-AF65-F5344CB8AC3E}">
        <p14:creationId xmlns:p14="http://schemas.microsoft.com/office/powerpoint/2010/main" val="17270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62599" y="1122788"/>
            <a:ext cx="7848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futuro della terra e dell’uomo dipendono dalla conservazione della </a:t>
            </a:r>
            <a:r>
              <a:rPr lang="it-IT" dirty="0" smtClean="0"/>
              <a:t>biodiversità</a:t>
            </a:r>
          </a:p>
          <a:p>
            <a:r>
              <a:rPr lang="it-IT" b="1" dirty="0">
                <a:solidFill>
                  <a:srgbClr val="212529"/>
                </a:solidFill>
                <a:latin typeface="Open Sans"/>
              </a:rPr>
              <a:t>Venerdì 20 MAGGIO 2022</a:t>
            </a:r>
            <a:r>
              <a:rPr lang="it-IT" dirty="0">
                <a:solidFill>
                  <a:srgbClr val="212529"/>
                </a:solidFill>
                <a:latin typeface="Open Sans"/>
              </a:rPr>
              <a:t> </a:t>
            </a:r>
            <a:r>
              <a:rPr lang="it-IT" dirty="0"/>
              <a:t>Giornata nazionale della biodiversità di interesse agricolo e alimentare !!!!!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3" y="2225427"/>
            <a:ext cx="7020272" cy="36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280195"/>
            <a:ext cx="9145588" cy="55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86000" y="275189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it-IT" sz="3200" b="1" kern="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GRAZIE PER L’ATTENZIONE</a:t>
            </a:r>
            <a:br>
              <a:rPr lang="it-IT" sz="3200" b="1" kern="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</a:br>
            <a:r>
              <a:rPr lang="it-IT" b="1" kern="0" dirty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sergio.urbinati@regione.marche.it</a:t>
            </a:r>
            <a:endParaRPr lang="it-IT" b="1" kern="0" dirty="0">
              <a:solidFill>
                <a:prstClr val="white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5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7664" y="2293371"/>
            <a:ext cx="6552728" cy="2492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>La tutela della biodiversità nel settore agricolo risponde all'esigenza, fortemente sentita negli ultimi anni, di conciliare un'agricoltura produttiva con la tutela degli ecosistemi, mantenendo la complessità e la ricchezza genetica delle specie agricole, sia quelle coltivate che quelle selvatiche.</a:t>
            </a:r>
          </a:p>
          <a:p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1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59360" y="3489964"/>
            <a:ext cx="748883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12529"/>
                </a:solidFill>
                <a:latin typeface="Open Sans"/>
              </a:rPr>
              <a:t>La Regione Marche, nell'ambito delle politiche di sviluppo, promozione e protezione degli agro-ecosistemi e delle produzioni di qualità, ha approvato la </a:t>
            </a:r>
            <a:r>
              <a:rPr lang="it-IT" dirty="0">
                <a:solidFill>
                  <a:srgbClr val="EB4947"/>
                </a:solidFill>
                <a:latin typeface="Open Sans"/>
              </a:rPr>
              <a:t>Legge regionale 3 giugno 2003 n. 12 "Tutela delle risorse genetiche animali e vegetali del territorio marchigiano"</a:t>
            </a:r>
            <a:r>
              <a:rPr lang="it-IT" dirty="0">
                <a:solidFill>
                  <a:srgbClr val="212529"/>
                </a:solidFill>
                <a:latin typeface="Open Sans"/>
              </a:rPr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71600" y="1440362"/>
            <a:ext cx="7488832" cy="168507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212529"/>
                </a:solidFill>
                <a:latin typeface="Open Sans"/>
              </a:rPr>
              <a:t>A livello Nazionale con la legge </a:t>
            </a:r>
            <a:r>
              <a:rPr lang="it-IT" dirty="0">
                <a:solidFill>
                  <a:srgbClr val="212529"/>
                </a:solidFill>
                <a:latin typeface="Open Sans"/>
              </a:rPr>
              <a:t>n. 194/2015 </a:t>
            </a:r>
            <a:r>
              <a:rPr lang="it-IT" dirty="0" smtClean="0">
                <a:solidFill>
                  <a:srgbClr val="212529"/>
                </a:solidFill>
                <a:latin typeface="Open Sans"/>
              </a:rPr>
              <a:t>vengono </a:t>
            </a:r>
            <a:r>
              <a:rPr lang="it-IT" dirty="0">
                <a:solidFill>
                  <a:srgbClr val="212529"/>
                </a:solidFill>
                <a:latin typeface="Open Sans"/>
              </a:rPr>
              <a:t>forniti strumenti per promuovere la salvaguardia dell'</a:t>
            </a:r>
            <a:r>
              <a:rPr lang="it-IT" dirty="0" err="1">
                <a:solidFill>
                  <a:srgbClr val="212529"/>
                </a:solidFill>
                <a:latin typeface="Open Sans"/>
              </a:rPr>
              <a:t>agrobiodiversità</a:t>
            </a:r>
            <a:r>
              <a:rPr lang="it-IT" dirty="0">
                <a:solidFill>
                  <a:srgbClr val="212529"/>
                </a:solidFill>
                <a:latin typeface="Open Sans"/>
              </a:rPr>
              <a:t> attraverso l'istituzione del sistema nazionale di tutela e valorizzazione della biodiversità di interesse agricolo e alimentare in conformità a quanto previsto dal Piano nazionale sulla biodiversità di interesse agricolo. </a:t>
            </a:r>
          </a:p>
        </p:txBody>
      </p:sp>
    </p:spTree>
    <p:extLst>
      <p:ext uri="{BB962C8B-B14F-4D97-AF65-F5344CB8AC3E}">
        <p14:creationId xmlns:p14="http://schemas.microsoft.com/office/powerpoint/2010/main" val="9362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27584" y="2420888"/>
            <a:ext cx="6912768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normativa regionale, analogamente alla legge n. 194/2015, ha istituito un sistema regionale di tutela fondamentalmente basato su repertori e registri regionali, sugli agricoltori custodi, su banche del </a:t>
            </a:r>
            <a:r>
              <a:rPr lang="it-IT" dirty="0" err="1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germoplasma</a:t>
            </a:r>
            <a:r>
              <a:rPr lang="it-IT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su una rete di conservazione e sicurezza delle risorse genetiche e su azioni di caratterizzazione, conservazione e valorizzazione delle razze e varietà locali a rischio di estinzione.</a:t>
            </a:r>
            <a:br>
              <a:rPr lang="it-IT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1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115616" y="127588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Misura 10 - Pagamenti agro-climatico-ambientali (ART.28)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628800"/>
            <a:ext cx="4139952" cy="410445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55698" y="2092614"/>
            <a:ext cx="4572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it-IT" dirty="0"/>
              <a:t>Sottomisura 10.1.</a:t>
            </a:r>
            <a:br>
              <a:rPr lang="it-IT" dirty="0"/>
            </a:br>
            <a:r>
              <a:rPr lang="it-IT" dirty="0"/>
              <a:t>Operazione D) - Conservazione del patrimonio genetico regionale di origine animale e vegetale (</a:t>
            </a:r>
            <a:r>
              <a:rPr lang="it-IT" b="1" dirty="0"/>
              <a:t>FA 4A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Azione 1 – Conservazione del patrimonio genetico regionale di origine animale</a:t>
            </a:r>
            <a:br>
              <a:rPr lang="it-IT" dirty="0"/>
            </a:br>
            <a:r>
              <a:rPr lang="it-IT" dirty="0"/>
              <a:t>Azione 2 – Conservazione del patrimonio genetico regionale di origine vegetale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3148"/>
              </p:ext>
            </p:extLst>
          </p:nvPr>
        </p:nvGraphicFramePr>
        <p:xfrm>
          <a:off x="251519" y="1305347"/>
          <a:ext cx="8579649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286">
                  <a:extLst>
                    <a:ext uri="{9D8B030D-6E8A-4147-A177-3AD203B41FA5}">
                      <a16:colId xmlns:a16="http://schemas.microsoft.com/office/drawing/2014/main" val="933793671"/>
                    </a:ext>
                  </a:extLst>
                </a:gridCol>
                <a:gridCol w="1853411">
                  <a:extLst>
                    <a:ext uri="{9D8B030D-6E8A-4147-A177-3AD203B41FA5}">
                      <a16:colId xmlns:a16="http://schemas.microsoft.com/office/drawing/2014/main" val="206962935"/>
                    </a:ext>
                  </a:extLst>
                </a:gridCol>
                <a:gridCol w="1529368">
                  <a:extLst>
                    <a:ext uri="{9D8B030D-6E8A-4147-A177-3AD203B41FA5}">
                      <a16:colId xmlns:a16="http://schemas.microsoft.com/office/drawing/2014/main" val="3380164442"/>
                    </a:ext>
                  </a:extLst>
                </a:gridCol>
                <a:gridCol w="1529368">
                  <a:extLst>
                    <a:ext uri="{9D8B030D-6E8A-4147-A177-3AD203B41FA5}">
                      <a16:colId xmlns:a16="http://schemas.microsoft.com/office/drawing/2014/main" val="1467609111"/>
                    </a:ext>
                  </a:extLst>
                </a:gridCol>
                <a:gridCol w="1540216">
                  <a:extLst>
                    <a:ext uri="{9D8B030D-6E8A-4147-A177-3AD203B41FA5}">
                      <a16:colId xmlns:a16="http://schemas.microsoft.com/office/drawing/2014/main" val="2181617559"/>
                    </a:ext>
                  </a:extLst>
                </a:gridCol>
              </a:tblGrid>
              <a:tr h="1529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BANDO 2022 MISURA 10 - SOTTOMISURA 10.1 D) AZIONE 1) E AZIONE 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DECRETO DIRIGENZIALE 239/ASR DEL 22/03/2022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BANDO SOTTOMISURA 10.1 D AZIONE 1 E 2 ANNUALITÀ 2022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DATA APERTURA BANDO 23/03/2022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DATA 15/06/2022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BANDO APERTO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7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4990" y="1757322"/>
            <a:ext cx="8291617" cy="29484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44061"/>
              </a:buClr>
              <a:buSzPts val="1400"/>
            </a:pPr>
            <a:r>
              <a:rPr lang="it-IT" sz="2400" b="1" dirty="0">
                <a:solidFill>
                  <a:srgbClr val="365F91"/>
                </a:solidFill>
                <a:uFill>
                  <a:solidFill>
                    <a:srgbClr val="244061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Obiettivi e finalità </a:t>
            </a:r>
            <a:endParaRPr lang="it-IT" sz="2400" b="1" dirty="0" smtClean="0">
              <a:solidFill>
                <a:srgbClr val="365F91"/>
              </a:solidFill>
              <a:uFill>
                <a:solidFill>
                  <a:srgbClr val="244061"/>
                </a:solidFill>
              </a:u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44061"/>
              </a:buClr>
              <a:buSzPts val="1400"/>
            </a:pPr>
            <a:endParaRPr lang="it-IT" sz="2400" dirty="0">
              <a:solidFill>
                <a:srgbClr val="000000"/>
              </a:solidFill>
              <a:uFill>
                <a:solidFill>
                  <a:srgbClr val="244061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Con la sottomisura si vuole garantire il mantenimento della biodiversità </a:t>
            </a:r>
            <a:r>
              <a:rPr lang="it-IT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animale (Azione 1) e Vegetale (Azione 2) preservando </a:t>
            </a:r>
            <a:r>
              <a:rPr lang="it-IT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gli ecosistemi connessi all'agricoltura e alla silvicoltura e dalle relative Focus area del FEASR</a:t>
            </a:r>
            <a:r>
              <a:rPr lang="it-IT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568" y="1301672"/>
            <a:ext cx="7488832" cy="1154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244061"/>
              </a:buClr>
              <a:buSzPts val="1400"/>
            </a:pPr>
            <a:r>
              <a:rPr lang="it-IT" sz="2000" b="1" dirty="0">
                <a:solidFill>
                  <a:srgbClr val="365F91"/>
                </a:solidFill>
                <a:uFill>
                  <a:solidFill>
                    <a:srgbClr val="244061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Dotazione finanziaria</a:t>
            </a:r>
            <a:endParaRPr lang="it-IT" sz="2000" dirty="0">
              <a:solidFill>
                <a:srgbClr val="000000"/>
              </a:solidFill>
              <a:uFill>
                <a:solidFill>
                  <a:srgbClr val="244061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La dotazione finanziaria totale </a:t>
            </a:r>
            <a:r>
              <a:rPr lang="it-IT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delle due azioni ammonta </a:t>
            </a: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 € </a:t>
            </a:r>
            <a:r>
              <a:rPr lang="it-IT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500.000,00 </a:t>
            </a: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di spesa pubblica</a:t>
            </a:r>
            <a:r>
              <a:rPr lang="it-IT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it-IT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9571" y="3111906"/>
            <a:ext cx="7452829" cy="20823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buClr>
                <a:srgbClr val="244061"/>
              </a:buClr>
              <a:buSzPts val="1400"/>
            </a:pPr>
            <a:r>
              <a:rPr lang="it-IT" sz="2000" b="1" dirty="0">
                <a:solidFill>
                  <a:srgbClr val="365F91"/>
                </a:solidFill>
                <a:uFill>
                  <a:solidFill>
                    <a:srgbClr val="244061"/>
                  </a:solidFill>
                </a:u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Condizioni di ammissibilità all’aiuto</a:t>
            </a:r>
          </a:p>
          <a:p>
            <a:pPr marL="0" lvl="1" algn="just">
              <a:lnSpc>
                <a:spcPct val="115000"/>
              </a:lnSpc>
              <a:spcBef>
                <a:spcPts val="200"/>
              </a:spcBef>
              <a:buClr>
                <a:srgbClr val="244061"/>
              </a:buClr>
              <a:buSzPts val="1300"/>
            </a:pP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Requisiti </a:t>
            </a: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del soggetto richiedente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it-I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 destinatari del bando sono gli agricoltori singoli o associati così come definiti dall’articolo 4, comma 1, lettera a) del Regolamento (UE) n. 1307/2013.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1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71600" y="1048694"/>
            <a:ext cx="676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ClrTx/>
              <a:defRPr/>
            </a:pPr>
            <a:r>
              <a:rPr lang="it-IT" dirty="0">
                <a:solidFill>
                  <a:srgbClr val="000000"/>
                </a:solidFill>
              </a:rPr>
              <a:t>I pagamenti sono calcolati sulla base delle </a:t>
            </a:r>
            <a:r>
              <a:rPr lang="it-IT" b="1" i="1" dirty="0">
                <a:solidFill>
                  <a:srgbClr val="93B83F"/>
                </a:solidFill>
              </a:rPr>
              <a:t>perdite di reddito e dei costi aggiuntivi M.10 Operazione D) - FA 4A - Conservazione del patrimonio genetico regionale di origine </a:t>
            </a:r>
            <a:r>
              <a:rPr lang="it-IT" b="1" dirty="0"/>
              <a:t>animale e vegetale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4430"/>
            <a:ext cx="7488832" cy="3816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3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577</Words>
  <Application>Microsoft Office PowerPoint</Application>
  <PresentationFormat>Presentazione su schermo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Cambria</vt:lpstr>
      <vt:lpstr>Myriad Pro</vt:lpstr>
      <vt:lpstr>Open Sans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Sergio Urbinati</cp:lastModifiedBy>
  <cp:revision>33</cp:revision>
  <dcterms:created xsi:type="dcterms:W3CDTF">2017-02-20T13:24:14Z</dcterms:created>
  <dcterms:modified xsi:type="dcterms:W3CDTF">2022-05-19T10:57:05Z</dcterms:modified>
</cp:coreProperties>
</file>